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7" r:id="rId1"/>
    <p:sldMasterId id="2147484271" r:id="rId2"/>
    <p:sldMasterId id="2147484599" r:id="rId3"/>
    <p:sldMasterId id="2147484612" r:id="rId4"/>
    <p:sldMasterId id="2147484625" r:id="rId5"/>
    <p:sldMasterId id="2147484639" r:id="rId6"/>
    <p:sldMasterId id="2147484653" r:id="rId7"/>
    <p:sldMasterId id="2147484666" r:id="rId8"/>
  </p:sldMasterIdLst>
  <p:notesMasterIdLst>
    <p:notesMasterId r:id="rId13"/>
  </p:notesMasterIdLst>
  <p:sldIdLst>
    <p:sldId id="369" r:id="rId9"/>
    <p:sldId id="440" r:id="rId10"/>
    <p:sldId id="443" r:id="rId11"/>
    <p:sldId id="444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20000"/>
    <a:srgbClr val="008000"/>
    <a:srgbClr val="003399"/>
    <a:srgbClr val="0044CC"/>
    <a:srgbClr val="0075EA"/>
    <a:srgbClr val="E3F3D1"/>
    <a:srgbClr val="D8EEC0"/>
    <a:srgbClr val="C7E6A4"/>
    <a:srgbClr val="E4D2F2"/>
    <a:srgbClr val="8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94318" autoAdjust="0"/>
  </p:normalViewPr>
  <p:slideViewPr>
    <p:cSldViewPr>
      <p:cViewPr varScale="1">
        <p:scale>
          <a:sx n="100" d="100"/>
          <a:sy n="100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0196FF-5B0C-4475-BC2D-AF238A7FA9E9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465"/>
            <a:ext cx="5438775" cy="4467225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E09C14-D7FC-49FE-B1BB-84F280D1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87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09C14-D7FC-49FE-B1BB-84F280D1E05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291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5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653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5337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57483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25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665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301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506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351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279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677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47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0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669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271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734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28637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195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417763" y="4294188"/>
            <a:ext cx="6370637" cy="1582737"/>
          </a:xfrm>
        </p:spPr>
        <p:txBody>
          <a:bodyPr lIns="91440"/>
          <a:lstStyle>
            <a:lvl1pPr>
              <a:defRPr sz="4000"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15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17408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39945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705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268562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956692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994671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1553980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825973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68956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304295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591800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2087563"/>
            <a:ext cx="2663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01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EFC9-187F-4257-BC1B-BA4930A7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03105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432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D92E-A0F1-4F21-899A-44CE645BA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475875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A875-04F8-469E-9E1C-15B8D3F7D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753004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666B-5216-440A-9962-0F12D4E93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430906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24A9-A4B8-4B88-9659-199DDB408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502680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4587B-DF0B-4677-AD2A-28FF0662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869116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F7E9-3FCB-4771-AD9A-3B00637F8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29680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F0AB-D002-40F8-B0B3-20EE8FCF1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731281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A770-01C7-4328-9FE6-531A01651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36842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D692-97F7-4074-B07F-015751B56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53246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C755-FBDD-49CA-B23F-D78B506A1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544023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996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f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195513"/>
            <a:ext cx="2392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EDC6-8D15-4CD9-938E-7E93E00AD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191012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F62F-AFB0-4C41-8BAE-4B5BC28ED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751573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CABA-AE39-494E-9428-4FBDEB1A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2149789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4623-85A4-4B01-A56A-BDA33BE10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807842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2E3F-1A78-4CA3-9C0A-5339D5FA4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46667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CEAF-40FD-4B0C-95CE-884DAE3A4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26972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507C-2C81-4516-B921-7E9D6BEE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12359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5663-E32B-4E19-B06E-C507EE10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331574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6356C-98F4-4A22-8E21-AA538E3EB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803830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241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38B9-5A09-4DAF-B60F-1F5CB8DA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516598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43C6-3573-4A08-8B13-AFFF7F887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88285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0415-7022-4F15-A391-966AEB179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856953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34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6943-8BF2-43AB-99DD-C0219197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04670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D90D-4122-4C94-A67F-D370325E6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9119175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858A-18B2-4B03-AE9D-997D026B0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761509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CFDC-30E8-460E-8276-A35F32A4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200768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634D-1D71-4136-BCD5-50D76855E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16510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D74E-A724-4E0B-BB43-447D9E868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02259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250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8EFD-8A8C-4C38-B627-8E14FC9F0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16321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A3F3-510D-47A5-AD86-2D7C9CF68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742131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4F9E-0094-42E9-870E-18F062E1C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537217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93BA-59B1-43FF-AF96-BD7966FB3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352703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7076-3AC8-49B1-82B2-5F34F5DD8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306780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91EB-3384-4F96-A9AE-D97C7993D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689595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1314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E3D9-CC8E-4093-BCE4-952AA7CC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519633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B55F-0DF5-465C-9342-118A03300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9979441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A3A6-FBEB-416A-B819-E23C6A9E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220519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806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8E4B-DA7F-4784-9038-09F7E7A4D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4853078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EAFE-08B8-420B-8000-0AEFAFADD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3159965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0FC4-F8BE-4BA1-8CC9-4FBD0E86A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95104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D7F7-3449-4E02-BD25-68B90F6DB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492529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232E-A9F9-43A5-BD82-7024B767C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810335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9312-08E0-468C-8E04-18A1CF58C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876457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C6E9-D1B7-4BCE-9D46-1E84F40B5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041013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1009-5CB5-493E-82E7-12C2F4963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1253161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076450"/>
            <a:ext cx="26638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122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007E-4AF8-45EC-B06E-043B5A7FE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717853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774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6155-C4A1-4C7C-A16B-7AA798675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081818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A551-C403-49BB-BBD5-8AE76FFE3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6441687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B345-2643-4EE6-9ABC-677C44DFE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364752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D303-67DB-4403-85CB-939B4049F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581100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9889-C7D3-4306-A182-C25DB0CE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394236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2CA7-7224-49D6-A596-5644B5EF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841289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891C-D7D4-4752-988B-114DC136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180453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366E-8DD0-4B34-B18F-7E1084211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510360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873D-F818-48BA-9935-D1E4CB302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612424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4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4966" name="Line 6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9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293A0-F4A1-4E5B-9078-3C8DBDCC3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5687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568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5689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5690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058" name="Group 12"/>
          <p:cNvGrpSpPr>
            <a:grpSpLocks/>
          </p:cNvGrpSpPr>
          <p:nvPr/>
        </p:nvGrpSpPr>
        <p:grpSpPr bwMode="auto">
          <a:xfrm>
            <a:off x="7265988" y="6372225"/>
            <a:ext cx="292100" cy="234950"/>
            <a:chOff x="4577" y="4014"/>
            <a:chExt cx="184" cy="148"/>
          </a:xfrm>
        </p:grpSpPr>
        <p:sp>
          <p:nvSpPr>
            <p:cNvPr id="455686" name="AutoShape 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577" y="401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5691" name="Line 11"/>
            <p:cNvSpPr>
              <a:spLocks noChangeShapeType="1"/>
            </p:cNvSpPr>
            <p:nvPr userDrawn="1"/>
          </p:nvSpPr>
          <p:spPr bwMode="auto">
            <a:xfrm flipV="1">
              <a:off x="4579" y="4152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854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C27392-7DE5-42CA-8F43-96D09F382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7734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7736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773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773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082" name="Group 12"/>
          <p:cNvGrpSpPr>
            <a:grpSpLocks/>
          </p:cNvGrpSpPr>
          <p:nvPr/>
        </p:nvGrpSpPr>
        <p:grpSpPr bwMode="auto">
          <a:xfrm>
            <a:off x="7577138" y="6345238"/>
            <a:ext cx="292100" cy="238125"/>
            <a:chOff x="4773" y="3997"/>
            <a:chExt cx="184" cy="150"/>
          </a:xfrm>
        </p:grpSpPr>
        <p:sp>
          <p:nvSpPr>
            <p:cNvPr id="457735" name="AutoShape 7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773" y="3997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57739" name="Line 11"/>
            <p:cNvSpPr>
              <a:spLocks noChangeShapeType="1"/>
            </p:cNvSpPr>
            <p:nvPr userDrawn="1"/>
          </p:nvSpPr>
          <p:spPr bwMode="auto">
            <a:xfrm flipV="1">
              <a:off x="4776" y="4137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57031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E6F78C-319D-4C16-BCCC-863C12C9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9781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9782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9783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978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978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4106" name="Group 12"/>
          <p:cNvGrpSpPr>
            <a:grpSpLocks/>
          </p:cNvGrpSpPr>
          <p:nvPr/>
        </p:nvGrpSpPr>
        <p:grpSpPr bwMode="auto">
          <a:xfrm>
            <a:off x="7888288" y="6323013"/>
            <a:ext cx="292100" cy="234950"/>
            <a:chOff x="4969" y="3983"/>
            <a:chExt cx="184" cy="148"/>
          </a:xfrm>
        </p:grpSpPr>
        <p:sp>
          <p:nvSpPr>
            <p:cNvPr id="459784" name="AutoShape 8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969" y="3983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9787" name="Line 11"/>
            <p:cNvSpPr>
              <a:spLocks noChangeShapeType="1"/>
            </p:cNvSpPr>
            <p:nvPr userDrawn="1"/>
          </p:nvSpPr>
          <p:spPr bwMode="auto">
            <a:xfrm flipV="1">
              <a:off x="4972" y="412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028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  <p:sldLayoutId id="2147484651" r:id="rId12"/>
    <p:sldLayoutId id="2147484652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6785DB-265B-4F73-B147-EA20522A6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829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1830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1831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183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183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5130" name="Group 12"/>
          <p:cNvGrpSpPr>
            <a:grpSpLocks/>
          </p:cNvGrpSpPr>
          <p:nvPr/>
        </p:nvGrpSpPr>
        <p:grpSpPr bwMode="auto">
          <a:xfrm>
            <a:off x="8199438" y="6289675"/>
            <a:ext cx="292100" cy="236538"/>
            <a:chOff x="5165" y="3962"/>
            <a:chExt cx="184" cy="149"/>
          </a:xfrm>
        </p:grpSpPr>
        <p:sp>
          <p:nvSpPr>
            <p:cNvPr id="461833" name="AutoShape 9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165" y="3962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61835" name="Line 11"/>
            <p:cNvSpPr>
              <a:spLocks noChangeShapeType="1"/>
            </p:cNvSpPr>
            <p:nvPr userDrawn="1"/>
          </p:nvSpPr>
          <p:spPr bwMode="auto">
            <a:xfrm flipV="1">
              <a:off x="5168" y="410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6995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6C3A0-FEF3-4BD9-9CA7-A51CF1B3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3877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3878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387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3880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3881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6154" name="Group 12"/>
          <p:cNvGrpSpPr>
            <a:grpSpLocks/>
          </p:cNvGrpSpPr>
          <p:nvPr/>
        </p:nvGrpSpPr>
        <p:grpSpPr bwMode="auto">
          <a:xfrm>
            <a:off x="8510588" y="6261100"/>
            <a:ext cx="292100" cy="236538"/>
            <a:chOff x="5361" y="3944"/>
            <a:chExt cx="184" cy="149"/>
          </a:xfrm>
        </p:grpSpPr>
        <p:sp>
          <p:nvSpPr>
            <p:cNvPr id="463882" name="AutoShape 1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361" y="394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63883" name="Line 11"/>
            <p:cNvSpPr>
              <a:spLocks noChangeShapeType="1"/>
            </p:cNvSpPr>
            <p:nvPr userDrawn="1"/>
          </p:nvSpPr>
          <p:spPr bwMode="auto">
            <a:xfrm flipV="1">
              <a:off x="5364" y="4083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7924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-25403" y="6165304"/>
            <a:ext cx="9160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 декабря 2019 года</a:t>
            </a:r>
            <a:endParaRPr lang="ru-RU" sz="1400" b="1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одзаголовок 10"/>
          <p:cNvSpPr txBox="1">
            <a:spLocks/>
          </p:cNvSpPr>
          <p:nvPr/>
        </p:nvSpPr>
        <p:spPr>
          <a:xfrm>
            <a:off x="-16377" y="3789040"/>
            <a:ext cx="9160376" cy="1512168"/>
          </a:xfrm>
          <a:prstGeom prst="rect">
            <a:avLst/>
          </a:prstGeom>
          <a:noFill/>
        </p:spPr>
        <p:txBody>
          <a:bodyPr vert="horz" anchor="b">
            <a:noAutofit/>
          </a:bodyPr>
          <a:lstStyle/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1600" b="1" dirty="0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Заместитель </a:t>
            </a:r>
            <a:r>
              <a:rPr lang="ru-RU" sz="1600" b="1" dirty="0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начальника отдела мониторинга, учета и оборота земель сельскохозяйственного назначения департамента имущественных </a:t>
            </a: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1600" b="1" dirty="0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и земельных отношений</a:t>
            </a: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1600" b="1" dirty="0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Воронежской области</a:t>
            </a: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lang="ru-RU" sz="1200" b="1" dirty="0" smtClean="0">
              <a:ln w="12700">
                <a:noFill/>
              </a:ln>
              <a:solidFill>
                <a:srgbClr val="29292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2000" b="1" cap="all" dirty="0" err="1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Гудилин</a:t>
            </a:r>
            <a:endParaRPr lang="ru-RU" sz="2000" b="1" dirty="0" smtClean="0">
              <a:ln w="12700">
                <a:noFill/>
              </a:ln>
              <a:solidFill>
                <a:srgbClr val="292929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0" marR="0" indent="0" algn="ctr" defTabSz="914400" eaLnBrk="1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ru-RU" sz="2000" b="1" smtClean="0">
                <a:ln w="12700">
                  <a:noFill/>
                </a:ln>
                <a:solidFill>
                  <a:srgbClr val="292929"/>
                </a:solidFill>
                <a:latin typeface="Trebuchet MS" panose="020B0603020202020204" pitchFamily="34" charset="0"/>
                <a:cs typeface="Times New Roman" pitchFamily="18" charset="0"/>
              </a:rPr>
              <a:t>Борис Геннадьевич</a:t>
            </a:r>
            <a:endParaRPr lang="ru-RU" sz="2000" b="1" dirty="0">
              <a:ln w="12700">
                <a:noFill/>
              </a:ln>
              <a:solidFill>
                <a:srgbClr val="292929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2577" y="1412776"/>
            <a:ext cx="8482469" cy="167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 актуальных вопросах земельного законодательства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6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11" y="0"/>
            <a:ext cx="1227889" cy="1227889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00" y="1700808"/>
            <a:ext cx="4610100" cy="3198184"/>
          </a:xfrm>
          <a:prstGeom prst="rect">
            <a:avLst/>
          </a:prstGeom>
          <a:noFill/>
          <a:ln w="25400">
            <a:solidFill>
              <a:srgbClr val="0A21F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116632"/>
            <a:ext cx="9144000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ст. 3 Федерального закона </a:t>
            </a:r>
            <a:r>
              <a:rPr lang="ru-RU" sz="1900" b="1" dirty="0">
                <a:solidFill>
                  <a:schemeClr val="bg1"/>
                </a:solidFill>
                <a:latin typeface="+mn-lt"/>
              </a:rPr>
              <a:t>от 03.07.2016 N </a:t>
            </a:r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354-ФЗ дополнен</a:t>
            </a:r>
            <a:endParaRPr lang="ru-RU" sz="1900" b="1" dirty="0">
              <a:solidFill>
                <a:schemeClr val="bg1"/>
              </a:solidFill>
              <a:latin typeface="+mn-lt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п</a:t>
            </a:r>
            <a:r>
              <a:rPr lang="ru-RU" sz="1900" b="1" dirty="0">
                <a:solidFill>
                  <a:schemeClr val="bg1"/>
                </a:solidFill>
                <a:latin typeface="+mn-lt"/>
              </a:rPr>
              <a:t>. 2 ст. 3.1. Федерального закона от 25.10.2001 N </a:t>
            </a:r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137-ФЗ</a:t>
            </a:r>
          </a:p>
          <a:p>
            <a:pPr lvl="0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1900" b="1" dirty="0">
                <a:solidFill>
                  <a:schemeClr val="bg1"/>
                </a:solidFill>
                <a:latin typeface="+mn-lt"/>
              </a:rPr>
              <a:t>О введении в действие Земельного кодекса Российской Федерации</a:t>
            </a:r>
            <a:r>
              <a:rPr lang="ru-RU" sz="1900" b="1" dirty="0" smtClean="0">
                <a:solidFill>
                  <a:schemeClr val="bg1"/>
                </a:solidFill>
                <a:latin typeface="+mn-lt"/>
              </a:rPr>
              <a:t>»</a:t>
            </a:r>
          </a:p>
          <a:p>
            <a:pPr lvl="0" algn="ctr">
              <a:spcBef>
                <a:spcPct val="0"/>
              </a:spcBef>
              <a:defRPr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   СОБСТВЕННОСТИ   СУБЪЕКТОВ   РФ   ОТНОСЯТСЯ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" y="3427470"/>
            <a:ext cx="4482499" cy="3096344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верх 2"/>
          <p:cNvSpPr/>
          <p:nvPr/>
        </p:nvSpPr>
        <p:spPr>
          <a:xfrm rot="5400000">
            <a:off x="1600414" y="433230"/>
            <a:ext cx="1425497" cy="4266474"/>
          </a:xfrm>
          <a:prstGeom prst="upArrow">
            <a:avLst>
              <a:gd name="adj1" fmla="val 77010"/>
              <a:gd name="adj2" fmla="val 50000"/>
            </a:avLst>
          </a:prstGeom>
          <a:solidFill>
            <a:schemeClr val="accent1">
              <a:lumMod val="40000"/>
              <a:lumOff val="60000"/>
              <a:alpha val="67000"/>
            </a:schemeClr>
          </a:solidFill>
          <a:ln>
            <a:solidFill>
              <a:srgbClr val="0A2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 rot="16200000">
            <a:off x="6101866" y="3514240"/>
            <a:ext cx="1425497" cy="4392486"/>
          </a:xfrm>
          <a:prstGeom prst="upArrow">
            <a:avLst>
              <a:gd name="adj1" fmla="val 77010"/>
              <a:gd name="adj2" fmla="val 50000"/>
            </a:avLst>
          </a:prstGeom>
          <a:solidFill>
            <a:srgbClr val="FFC00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925" y="2150968"/>
            <a:ext cx="381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A21FA"/>
                </a:solidFill>
              </a:rPr>
              <a:t>Земельные участки с/х назначения,</a:t>
            </a:r>
          </a:p>
          <a:p>
            <a:pPr algn="ctr"/>
            <a:r>
              <a:rPr lang="ru-RU" sz="1600" b="1" dirty="0" smtClean="0">
                <a:solidFill>
                  <a:srgbClr val="0A21FA"/>
                </a:solidFill>
              </a:rPr>
              <a:t>на которых расположены</a:t>
            </a:r>
          </a:p>
          <a:p>
            <a:pPr algn="ctr"/>
            <a:r>
              <a:rPr lang="ru-RU" sz="1600" b="1" dirty="0" smtClean="0">
                <a:solidFill>
                  <a:srgbClr val="0A21FA"/>
                </a:solidFill>
              </a:rPr>
              <a:t>водные объекты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7922" y="5248818"/>
            <a:ext cx="4032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434"/>
                </a:solidFill>
              </a:rPr>
              <a:t>Земельные участки </a:t>
            </a:r>
            <a:r>
              <a:rPr lang="ru-RU" sz="1600" b="1" dirty="0" smtClean="0">
                <a:solidFill>
                  <a:srgbClr val="007434"/>
                </a:solidFill>
              </a:rPr>
              <a:t>с/х назначения,</a:t>
            </a:r>
            <a:endParaRPr lang="ru-RU" sz="1600" b="1" dirty="0">
              <a:solidFill>
                <a:srgbClr val="007434"/>
              </a:solidFill>
            </a:endParaRPr>
          </a:p>
          <a:p>
            <a:pPr algn="ctr"/>
            <a:r>
              <a:rPr lang="ru-RU" sz="1600" b="1" dirty="0">
                <a:solidFill>
                  <a:srgbClr val="007434"/>
                </a:solidFill>
              </a:rPr>
              <a:t>на которых расположены</a:t>
            </a:r>
          </a:p>
          <a:p>
            <a:pPr algn="ctr"/>
            <a:r>
              <a:rPr lang="ru-RU" sz="1600" b="1" dirty="0">
                <a:solidFill>
                  <a:srgbClr val="007434"/>
                </a:solidFill>
              </a:rPr>
              <a:t>полезащитные лесные </a:t>
            </a:r>
            <a:r>
              <a:rPr lang="ru-RU" sz="1600" b="1" dirty="0" smtClean="0">
                <a:solidFill>
                  <a:srgbClr val="007434"/>
                </a:solidFill>
              </a:rPr>
              <a:t>полосы</a:t>
            </a:r>
            <a:endParaRPr lang="ru-RU" sz="1600" b="1" dirty="0">
              <a:solidFill>
                <a:srgbClr val="00743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432" y="652381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низ 32"/>
          <p:cNvSpPr/>
          <p:nvPr/>
        </p:nvSpPr>
        <p:spPr>
          <a:xfrm>
            <a:off x="4572000" y="5301209"/>
            <a:ext cx="285752" cy="699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661372" y="1214423"/>
            <a:ext cx="214314" cy="3078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714984" y="1256610"/>
            <a:ext cx="285752" cy="3036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92696"/>
          </a:xfrm>
          <a:prstGeom prst="roundRect">
            <a:avLst>
              <a:gd name="adj" fmla="val 8541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Принудительное изъятие земельного участка сельскохозяйственного назначения </a:t>
            </a:r>
          </a:p>
          <a:p>
            <a:pPr algn="ctr"/>
            <a:r>
              <a:rPr lang="ru-RU" sz="1700" b="1" dirty="0">
                <a:solidFill>
                  <a:schemeClr val="bg1"/>
                </a:solidFill>
              </a:rPr>
              <a:t>у его собственника в судебном порядке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9896" y="1413233"/>
            <a:ext cx="5010176" cy="1071570"/>
          </a:xfrm>
          <a:prstGeom prst="roundRect">
            <a:avLst>
              <a:gd name="adj" fmla="val 8541"/>
            </a:avLst>
          </a:prstGeom>
          <a:solidFill>
            <a:schemeClr val="bg1">
              <a:alpha val="74000"/>
            </a:scheme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Нецелевое использование земли,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повлекш</a:t>
            </a:r>
            <a:r>
              <a:rPr lang="ru-RU" sz="1600" dirty="0">
                <a:solidFill>
                  <a:schemeClr val="tx1"/>
                </a:solidFill>
              </a:rPr>
              <a:t>е</a:t>
            </a:r>
            <a:r>
              <a:rPr lang="ru-RU" sz="1600" dirty="0" smtClean="0">
                <a:solidFill>
                  <a:schemeClr val="tx1"/>
                </a:solidFill>
              </a:rPr>
              <a:t>е за собой снижение плодородия земель или ухудшение экологической обстановки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9896" y="2650265"/>
            <a:ext cx="5010176" cy="1000132"/>
          </a:xfrm>
          <a:prstGeom prst="roundRect">
            <a:avLst>
              <a:gd name="adj" fmla="val 8541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Критерии снижение плодородия земель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(Постановление Правительства РФ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 22.07.2011 N 612)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76645" y="2642788"/>
            <a:ext cx="3314079" cy="1000132"/>
          </a:xfrm>
          <a:prstGeom prst="roundRect">
            <a:avLst>
              <a:gd name="adj" fmla="val 8541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Признаки неиспользования земельных участков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(Постановление Правительства РФ от 23.04.2012 № 369)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11397" y="1397730"/>
            <a:ext cx="3410786" cy="1071570"/>
          </a:xfrm>
          <a:prstGeom prst="roundRect">
            <a:avLst>
              <a:gd name="adj" fmla="val 8541"/>
            </a:avLst>
          </a:prstGeom>
          <a:solidFill>
            <a:schemeClr val="bg1">
              <a:alpha val="74000"/>
            </a:scheme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Неиспользование участка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для сельхозпроизводства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течение трех и более лет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21702" y="714356"/>
            <a:ext cx="4893504" cy="500066"/>
          </a:xfrm>
          <a:prstGeom prst="roundRect">
            <a:avLst>
              <a:gd name="adj" fmla="val 8541"/>
            </a:avLst>
          </a:prstGeom>
          <a:solidFill>
            <a:schemeClr val="bg1">
              <a:alpha val="74000"/>
            </a:scheme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Муниципальный земельный контроль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5616" y="4340777"/>
            <a:ext cx="7272808" cy="960431"/>
          </a:xfrm>
          <a:prstGeom prst="roundRect">
            <a:avLst>
              <a:gd name="adj" fmla="val 8541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Государственный земельный надзор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Управление </a:t>
            </a:r>
            <a:r>
              <a:rPr lang="ru-RU" sz="1600" b="1" dirty="0" err="1">
                <a:solidFill>
                  <a:schemeClr val="tx1"/>
                </a:solidFill>
              </a:rPr>
              <a:t>Россельхознадзора</a:t>
            </a:r>
            <a:r>
              <a:rPr lang="ru-RU" sz="1600" b="1" dirty="0">
                <a:solidFill>
                  <a:schemeClr val="tx1"/>
                </a:solidFill>
              </a:rPr>
              <a:t> по Воронежской </a:t>
            </a:r>
            <a:r>
              <a:rPr lang="ru-RU" sz="1600" b="1" dirty="0" smtClean="0">
                <a:solidFill>
                  <a:schemeClr val="tx1"/>
                </a:solidFill>
              </a:rPr>
              <a:t>области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91680" y="5985299"/>
            <a:ext cx="6120679" cy="642942"/>
          </a:xfrm>
          <a:prstGeom prst="roundRect">
            <a:avLst>
              <a:gd name="adj" fmla="val 8541"/>
            </a:avLst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Обращение ДИЗО в суд с иском об изъятии участка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0432" y="652381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9074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700" kern="1200" dirty="0" smtClean="0">
                <a:latin typeface="+mn-lt"/>
                <a:ea typeface="+mn-ea"/>
                <a:cs typeface="+mn-cs"/>
              </a:rPr>
              <a:t>Инвентаризация земель сельскохозяйственного назначения Воронежской области  и ведение базы данных АИС УМЗ</a:t>
            </a:r>
            <a:endParaRPr lang="ru-RU" sz="17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214422"/>
          <a:ext cx="8572559" cy="5324549"/>
        </p:xfrm>
        <a:graphic>
          <a:graphicData uri="http://schemas.openxmlformats.org/drawingml/2006/table">
            <a:tbl>
              <a:tblPr/>
              <a:tblGrid>
                <a:gridCol w="224772"/>
                <a:gridCol w="1173810"/>
                <a:gridCol w="886601"/>
                <a:gridCol w="874115"/>
                <a:gridCol w="849138"/>
                <a:gridCol w="911575"/>
                <a:gridCol w="852262"/>
                <a:gridCol w="814799"/>
                <a:gridCol w="911575"/>
                <a:gridCol w="1073912"/>
              </a:tblGrid>
              <a:tr h="1143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муниципального района, городского округа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земель с/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по данным Управления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Росреестра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 Воронежской области, га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земель с/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по данным АИС УМЗ, га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Разница площадей от данных Управления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Росреестра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 Воронежской области, га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земель с/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поставленных на ГКУ, га                                                                                   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данным АИС УМЗ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земель с/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поставленных на ГКУ, га                                                                                            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данным ОМС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Разница площадей между АИС УМЗ и ОМС, га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земель с/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не поставленных на ГКУ, га                                                                                            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данным ОМС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неиспользуемых земель с/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назначения, га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Аннинский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176 535,00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175 672,52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-862,48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152 665,56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173 705,00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21 039,44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2 829,00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Бобровский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158 268,00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152 435,59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-5 832,41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117 910,61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117 907,60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-3,01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34 360,40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Богучарский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179 075,00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110 789,24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-68 285,76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111 753,55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168 325,00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56 571,45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10 750,00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2 850,00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Борисоглебский г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93 823,00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94 066,67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243,67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81 774,26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82 625,93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851,67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11 197,31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11 975,91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Бутурлиновский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141 902,00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136 479,96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-5 422,04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113 034,69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138 466,00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25 431,31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3 436,00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Верхнемамонский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103 747,00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103 409,33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-337,67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86 769,26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86 769,26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16 640,07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17 230,63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Верхнехавский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94 819,00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89 308,95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-5 510,05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83 591,36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90 766,00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7 174,64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4 078,00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Воробъевский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104 393,00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123 429,19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19 036,19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123 505,34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100 338,00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-23 167,34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4 055,00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Грибановский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139 087,00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148 354,91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9 267,91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125 604,55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115 903,00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-9 701,55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23 184,00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25 212,00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Калачеевский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181 392,00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156 959,17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-24 432,83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127 136,19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159 686,00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32 549,81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20 992,00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134,00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Каменский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88 895,00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71 115,01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-17 779,99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71 114,77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71 115,00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0,23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17 780,00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1 490,90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Кантемировский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211 550,00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203 642,09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-7 907,91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158 600,22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178 727,00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20 126,78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33 263,00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1 099,00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Каширский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90 960,00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80 928,44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-10 031,56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75 103,04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85 309,00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10 205,96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5 651,00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Лискинский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158 389,00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157 105,80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-1 283,20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140 401,81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156 349,05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15 947,24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1 448,45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1 448,45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Нижнедевицкий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100 646,00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87 900,69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-12 745,31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70 327,41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88 247,60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17 920,19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13 186,40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87,00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>
                          <a:solidFill>
                            <a:schemeClr val="accent4"/>
                          </a:solidFill>
                          <a:latin typeface="Times New Roman"/>
                        </a:rPr>
                        <a:t>Новоусманский</a:t>
                      </a:r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92 539,00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93 231,02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692,02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86 344,61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78 658,00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-7 686,61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13 881,00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4"/>
                          </a:solidFill>
                          <a:latin typeface="Times New Roman"/>
                        </a:rPr>
                        <a:t>19,00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Новохоперский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181 175,00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161 760,49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-19 414,51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149 804,93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150 297,00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492,07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30 878,00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113,00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Ольховатский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93 268,00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87 990,95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-5 277,05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67 863,34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88 466,96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20 603,62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4 803,00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2 463,00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Острогожский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138 080,00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138 252,56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172,56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115 959,98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115 539,00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-420,98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22 541,00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Павловский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141 281,00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181 038,61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39 757,61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102 605,69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140 850,00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38 244,31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431,00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416,00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Панинский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124 487,00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124 117,69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-369,31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109 940,92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109 940,92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14 546,08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Петропавловский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137 064,00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90 812,09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-46 251,91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62 106,85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118 019,29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55 912,44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14 436,78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11 239,16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Поворенский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89 199,00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73 956,91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-15 242,09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72 957,71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75 676,00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2 718,29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13 618,00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5 527,00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Подгоренский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134 147,00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131 864,08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-2 282,92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109 165,77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109 166,00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0,23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12 794,00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22 381,88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Рамонский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80 002,00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81 216,36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1 214,36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65 911,31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80 215,00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14 303,69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179,00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Репьевский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83 328,00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43 447,71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-39 880,29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41 775,51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80 490,00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38 714,49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2 838,00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Россошанский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210 763,00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176 772,54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-33 990,46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87 169,89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210 763,00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123 593,11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Семилукский н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128 247,00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176 437,63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48 190,63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176 437,62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176 437,00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-0,62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905,68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1 980,53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Таловский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163 773,00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176 579,74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12 806,74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146 856,06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151 484,80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4 628,74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9 669,20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483,00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Терновский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117 611,00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115 694,50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-1 916,50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101 635,08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101 635,00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-0,08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14 059,00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883,73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Хохольский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106 610,00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90 651,86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-15 958,14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80 344,96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81 609,40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1 264,44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3 943,50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6 158,40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73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Эртильский 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130 785,00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116 636,99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-14 148,01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93 390,89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127 402,00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34 011,11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3 383,00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1 781,00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99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93" marR="4693" marT="4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93" marR="4693" marT="4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4 175 840,00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3 952 059,29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-223 780,71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3 309 563,74</a:t>
                      </a:r>
                    </a:p>
                  </a:txBody>
                  <a:tcPr marL="4693" marR="4693" marT="4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3 810 888,81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501 325,07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365 727,87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115 156,59</a:t>
                      </a:r>
                    </a:p>
                  </a:txBody>
                  <a:tcPr marL="4693" marR="4693" marT="4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Презентация12" id="{4672CCF8-AD9B-4979-B706-4B4AF7B3A0FC}" vid="{953991ED-C2C6-4AA3-A389-21BD940FA2FD}"/>
    </a:ext>
  </a:extLst>
</a:theme>
</file>

<file path=ppt/theme/theme2.xml><?xml version="1.0" encoding="utf-8"?>
<a:theme xmlns:a="http://schemas.openxmlformats.org/drawingml/2006/main" name="1_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Презентация12" id="{4672CCF8-AD9B-4979-B706-4B4AF7B3A0FC}" vid="{953991ED-C2C6-4AA3-A389-21BD940FA2FD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1158C8C3-0939-4596-8C47-023F4BB1A071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1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366381F3-9C69-4744-8C8A-E88CEE25B4B2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2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F4A1091C-1297-43F5-B51B-952147383543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3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3AF05472-DE16-43DC-BE4E-3361C754BFAD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4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0D6514DC-ACE4-41E4-9351-CCB99FDCBE8D}"/>
    </a:ext>
  </a:extLst>
</a:theme>
</file>

<file path=ppt/theme/theme8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5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982C76F2-2FA1-4694-A7A9-A382B498DD94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Продажа продукта или услуг</Template>
  <TotalTime>35068</TotalTime>
  <Words>880</Words>
  <Application>Microsoft Office PowerPoint</Application>
  <PresentationFormat>Экран (4:3)</PresentationFormat>
  <Paragraphs>380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ms_pptselling_tp01017848</vt:lpstr>
      <vt:lpstr>1_ms_pptselling_tp01017848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Слайд 1</vt:lpstr>
      <vt:lpstr>Слайд 2</vt:lpstr>
      <vt:lpstr>Слайд 3</vt:lpstr>
      <vt:lpstr>Инвентаризация земель сельскохозяйственного назначения Воронежской области  и ведение базы данных АИС УМЗ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   ЗАВОД</dc:title>
  <dc:creator>User</dc:creator>
  <cp:lastModifiedBy>PisarevaTE</cp:lastModifiedBy>
  <cp:revision>2434</cp:revision>
  <cp:lastPrinted>2019-05-16T11:11:32Z</cp:lastPrinted>
  <dcterms:created xsi:type="dcterms:W3CDTF">2009-01-26T08:40:29Z</dcterms:created>
  <dcterms:modified xsi:type="dcterms:W3CDTF">2019-12-26T08:49:43Z</dcterms:modified>
</cp:coreProperties>
</file>